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73" r:id="rId2"/>
    <p:sldId id="499" r:id="rId3"/>
    <p:sldId id="500" r:id="rId4"/>
    <p:sldId id="348" r:id="rId5"/>
    <p:sldId id="349" r:id="rId6"/>
    <p:sldId id="350" r:id="rId7"/>
    <p:sldId id="351" r:id="rId8"/>
    <p:sldId id="505" r:id="rId9"/>
    <p:sldId id="520" r:id="rId10"/>
    <p:sldId id="504" r:id="rId11"/>
    <p:sldId id="529" r:id="rId12"/>
    <p:sldId id="519" r:id="rId13"/>
    <p:sldId id="502" r:id="rId14"/>
    <p:sldId id="506" r:id="rId15"/>
    <p:sldId id="523" r:id="rId16"/>
    <p:sldId id="524" r:id="rId17"/>
    <p:sldId id="531" r:id="rId18"/>
    <p:sldId id="319" r:id="rId19"/>
    <p:sldId id="316" r:id="rId20"/>
    <p:sldId id="532" r:id="rId21"/>
    <p:sldId id="509" r:id="rId22"/>
    <p:sldId id="521" r:id="rId23"/>
    <p:sldId id="518" r:id="rId24"/>
    <p:sldId id="510" r:id="rId25"/>
    <p:sldId id="511" r:id="rId26"/>
    <p:sldId id="513" r:id="rId27"/>
    <p:sldId id="526" r:id="rId28"/>
    <p:sldId id="525" r:id="rId29"/>
    <p:sldId id="530" r:id="rId30"/>
    <p:sldId id="516" r:id="rId31"/>
    <p:sldId id="359" r:id="rId32"/>
    <p:sldId id="355" r:id="rId33"/>
    <p:sldId id="476" r:id="rId34"/>
    <p:sldId id="288" r:id="rId35"/>
    <p:sldId id="298" r:id="rId3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273"/>
            <p14:sldId id="499"/>
            <p14:sldId id="500"/>
            <p14:sldId id="348"/>
            <p14:sldId id="349"/>
            <p14:sldId id="350"/>
            <p14:sldId id="351"/>
            <p14:sldId id="505"/>
            <p14:sldId id="520"/>
            <p14:sldId id="504"/>
            <p14:sldId id="529"/>
            <p14:sldId id="519"/>
            <p14:sldId id="502"/>
            <p14:sldId id="506"/>
            <p14:sldId id="523"/>
            <p14:sldId id="524"/>
            <p14:sldId id="531"/>
            <p14:sldId id="319"/>
            <p14:sldId id="316"/>
            <p14:sldId id="532"/>
            <p14:sldId id="509"/>
            <p14:sldId id="521"/>
            <p14:sldId id="518"/>
            <p14:sldId id="510"/>
            <p14:sldId id="511"/>
            <p14:sldId id="513"/>
            <p14:sldId id="526"/>
            <p14:sldId id="525"/>
            <p14:sldId id="530"/>
            <p14:sldId id="516"/>
            <p14:sldId id="359"/>
            <p14:sldId id="355"/>
            <p14:sldId id="476"/>
            <p14:sldId id="288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800080"/>
    <a:srgbClr val="FFFF00"/>
    <a:srgbClr val="0ECC00"/>
    <a:srgbClr val="00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85" autoAdjust="0"/>
    <p:restoredTop sz="85968" autoAdjust="0"/>
  </p:normalViewPr>
  <p:slideViewPr>
    <p:cSldViewPr>
      <p:cViewPr varScale="1">
        <p:scale>
          <a:sx n="140" d="100"/>
          <a:sy n="140" d="100"/>
        </p:scale>
        <p:origin x="269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9/2/22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5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46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Python2 environment: 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 -v mdp/test/test_node_covariance.py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 mdp/test/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860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115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5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  <a:p>
            <a:pPr marL="228600" indent="-228600">
              <a:buAutoNum type="arabicParenR"/>
            </a:pPr>
            <a:endParaRPr lang="en-GB" baseline="0" dirty="0"/>
          </a:p>
          <a:p>
            <a:pPr marL="0" indent="0">
              <a:buNone/>
            </a:pPr>
            <a:r>
              <a:rPr lang="en-GB" baseline="0" dirty="0"/>
              <a:t>SHOW THIS (cut &amp; paste code)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6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7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93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where </a:t>
            </a:r>
            <a:r>
              <a:rPr lang="en-GB" i="1" dirty="0" err="1">
                <a:effectLst/>
              </a:rPr>
              <a:t>x</a:t>
            </a:r>
            <a:r>
              <a:rPr lang="en-GB" i="1" baseline="-25000" dirty="0" err="1">
                <a:effectLst/>
              </a:rPr>
              <a:t>n</a:t>
            </a:r>
            <a:r>
              <a:rPr lang="en-GB" dirty="0"/>
              <a:t> is a number between zero and one, that represents the ratio of existing population to the maximum possible population</a:t>
            </a:r>
            <a:endParaRPr lang="en-DE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3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60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102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1219200" y="2370981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dirty="0"/>
              <a:t>Software Carpentry, Part II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3609231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04875" y="2132856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533031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132856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3533031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 sz="2400"/>
            </a:lvl1pPr>
            <a:lvl2pPr>
              <a:defRPr sz="2200"/>
            </a:lvl2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de-CH"/>
              <a:t>August 2021, CC BY-SA 4.0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000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PP/2022-bilbao-testing-project" TargetMode="External"/><Relationship Id="rId2" Type="http://schemas.openxmlformats.org/officeDocument/2006/relationships/hyperlink" Target="https://github.com/ASPP/2021-bordeaux-testing-project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est.org/en/7.1.x/example/markers.html#registering-marker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7624" y="2204864"/>
            <a:ext cx="6858000" cy="1162048"/>
          </a:xfrm>
        </p:spPr>
        <p:txBody>
          <a:bodyPr>
            <a:noAutofit/>
          </a:bodyPr>
          <a:lstStyle/>
          <a:p>
            <a:r>
              <a:rPr lang="en-US" dirty="0"/>
              <a:t>Testing scientific code, Part II</a:t>
            </a:r>
            <a:br>
              <a:rPr lang="en-US" dirty="0"/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Because you’re worth it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7624" y="3609230"/>
            <a:ext cx="6858000" cy="548285"/>
          </a:xfrm>
        </p:spPr>
        <p:txBody>
          <a:bodyPr>
            <a:normAutofit/>
          </a:bodyPr>
          <a:lstStyle/>
          <a:p>
            <a:r>
              <a:rPr lang="en-GB" sz="2800" dirty="0"/>
              <a:t>Lisa </a:t>
            </a:r>
            <a:r>
              <a:rPr lang="en-GB" sz="2800" dirty="0" err="1"/>
              <a:t>Schwetlick</a:t>
            </a:r>
            <a:r>
              <a:rPr lang="en-GB" sz="2800" dirty="0"/>
              <a:t> and Pietro Berkes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209800"/>
          </a:xfrm>
        </p:spPr>
        <p:txBody>
          <a:bodyPr/>
          <a:lstStyle/>
          <a:p>
            <a:r>
              <a:rPr lang="en-DE" dirty="0"/>
              <a:t>Sometimes used as a simple model for population growth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9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A1CD8341-230D-BB4B-A97D-9A729ED3F6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6" r="63646"/>
          <a:stretch/>
        </p:blipFill>
        <p:spPr>
          <a:xfrm>
            <a:off x="827584" y="1675062"/>
            <a:ext cx="3818474" cy="4490242"/>
          </a:xfrm>
          <a:prstGeom prst="rect">
            <a:avLst/>
          </a:prstGeom>
        </p:spPr>
      </p:pic>
      <p:pic>
        <p:nvPicPr>
          <p:cNvPr id="11" name="Picture 10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877EADEF-8685-2644-9F1E-6EA1BE9737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332" y="2736304"/>
            <a:ext cx="3624194" cy="314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25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728BE7-2DBF-E146-89FA-99BFF5729CA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57200" y="1219200"/>
                <a:ext cx="8229600" cy="1633736"/>
              </a:xfrm>
            </p:spPr>
            <p:txBody>
              <a:bodyPr/>
              <a:lstStyle/>
              <a:p>
                <a:r>
                  <a:rPr lang="en-GB" dirty="0"/>
                  <a:t>x</a:t>
                </a:r>
                <a:r>
                  <a:rPr lang="en-DE" baseline="-25000" dirty="0"/>
                  <a:t>0</a:t>
                </a:r>
                <a:r>
                  <a:rPr lang="en-DE" dirty="0"/>
                  <a:t> should be between 0 and 1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de-DE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∗(1−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Iterated function: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 </a:t>
                </a:r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-&gt;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2 </a:t>
                </a:r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-&gt;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2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  <a:endParaRPr lang="en-US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728BE7-2DBF-E146-89FA-99BFF5729C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57200" y="1219200"/>
                <a:ext cx="8229600" cy="1633736"/>
              </a:xfrm>
              <a:blipFill>
                <a:blip r:embed="rId3"/>
                <a:stretch>
                  <a:fillRect l="-617" t="-3101" b="-7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9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A1CD8341-230D-BB4B-A97D-9A729ED3F6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3" t="6362" r="7754"/>
          <a:stretch/>
        </p:blipFill>
        <p:spPr>
          <a:xfrm>
            <a:off x="198000" y="2929136"/>
            <a:ext cx="8748000" cy="324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950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EA30-B46C-844A-BD7C-F8D9AEABD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B4174-CB56-8F4A-95E3-858510FBA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B3AEB-DA99-9749-913F-A2D7F6CD1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5E2194-AD6F-9349-8E75-FDA9FB4D662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DE" dirty="0"/>
          </a:p>
          <a:p>
            <a:r>
              <a:rPr lang="en-GB" dirty="0"/>
              <a:t>L</a:t>
            </a:r>
            <a:r>
              <a:rPr lang="en-DE" dirty="0"/>
              <a:t>ooking at these plots, what could you test?</a:t>
            </a:r>
          </a:p>
          <a:p>
            <a:endParaRPr lang="en-DE" dirty="0"/>
          </a:p>
        </p:txBody>
      </p:sp>
      <p:pic>
        <p:nvPicPr>
          <p:cNvPr id="10" name="Picture 9" descr="Chart, line chart, histogram&#10;&#10;Description automatically generated">
            <a:extLst>
              <a:ext uri="{FF2B5EF4-FFF2-40B4-BE49-F238E27FC236}">
                <a16:creationId xmlns:a16="http://schemas.microsoft.com/office/drawing/2014/main" id="{A324366A-3EA5-CC46-816B-C1013C9C6E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3" t="6629" r="7754"/>
          <a:stretch/>
        </p:blipFill>
        <p:spPr>
          <a:xfrm>
            <a:off x="198000" y="2924944"/>
            <a:ext cx="8748000" cy="323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39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4152" y="1219200"/>
            <a:ext cx="8232648" cy="513715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First fork the repo </a:t>
            </a:r>
            <a:r>
              <a:rPr lang="en-US" dirty="0">
                <a:hlinkClick r:id="rId2"/>
              </a:rPr>
              <a:t>https://github.com/ASPP/</a:t>
            </a:r>
            <a:r>
              <a:rPr lang="en-US" dirty="0">
                <a:hlinkClick r:id="rId3"/>
              </a:rPr>
              <a:t>2022-bilbao-testing-project </a:t>
            </a:r>
            <a:r>
              <a:rPr lang="en-GB" dirty="0"/>
              <a:t>on GitHub and clone your own copy!</a:t>
            </a:r>
          </a:p>
          <a:p>
            <a:pPr marL="274320" lvl="1" indent="0">
              <a:buNone/>
            </a:pPr>
            <a:r>
              <a:rPr lang="en-GB" dirty="0"/>
              <a:t>a) Implement the logistic map f(𝑥)=𝑟∗𝑥∗(1−𝑥) . Use `@parametrize` to test the function for the following cases: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x=0.1, r=2.2 =&gt; f(x, r)=0.198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x=0.2, r=3.4 =&gt; f(x, r)=0.544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x=0.75, r=1.7 =&gt; f(x, r)=0.31875</a:t>
            </a:r>
            <a:endParaRPr lang="en-GB" dirty="0"/>
          </a:p>
          <a:p>
            <a:pPr marL="274320" lvl="1" indent="0">
              <a:buNone/>
            </a:pPr>
            <a:r>
              <a:rPr lang="en-GB" dirty="0"/>
              <a:t>b) Implement the function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/>
              <a:t> that runs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GB" dirty="0"/>
              <a:t> for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en-GB" dirty="0"/>
              <a:t> iterations, each time passing the result back into f. Use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@parametrize</a:t>
            </a:r>
            <a:r>
              <a:rPr lang="en-GB" dirty="0"/>
              <a:t> to test the function for the following cases: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x=0.1, r=2.2, it=1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(it, x, r)=[0.198]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x=0.2, r=3.4, it=4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f(x, r)=[0.544, 0.843418, 0.449019, 0.841163]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x=0.75, r=1.7, it=2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f(x, r)=[0.31875, 0.369152]]</a:t>
            </a:r>
          </a:p>
          <a:p>
            <a:pPr marL="274320" lvl="1" indent="0">
              <a:buNone/>
            </a:pPr>
            <a:r>
              <a:rPr lang="en-GB" dirty="0"/>
              <a:t>c) Use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plot_trajectory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/>
              <a:t>function from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plot_logfun</a:t>
            </a:r>
            <a:r>
              <a:rPr lang="en-GB" dirty="0"/>
              <a:t> module to look at the trajectories generated by your code. Try with values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r&lt;3</a:t>
            </a:r>
            <a:r>
              <a:rPr lang="en-GB" dirty="0"/>
              <a:t>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r&gt;4,</a:t>
            </a:r>
            <a:r>
              <a:rPr lang="en-GB" dirty="0"/>
              <a:t> and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3&lt;r&lt;4</a:t>
            </a:r>
            <a:r>
              <a:rPr lang="en-GB" dirty="0"/>
              <a:t> to get an intuition for how the function behaves differently with different parameters.</a:t>
            </a:r>
            <a:endParaRPr lang="en-US" dirty="0"/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505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(xfail)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13779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Aside from parametrize, there are some other built in markers</a:t>
            </a:r>
          </a:p>
          <a:p>
            <a:r>
              <a:rPr lang="en-GB" dirty="0"/>
              <a:t>Sometimes you have a test that fails, but for good reason or you just want to deal with it later… </a:t>
            </a:r>
          </a:p>
          <a:p>
            <a:r>
              <a:rPr lang="en-GB" dirty="0"/>
              <a:t>Expected failure (</a:t>
            </a:r>
            <a:r>
              <a:rPr lang="en-GB" dirty="0" err="1"/>
              <a:t>xfail</a:t>
            </a:r>
            <a:r>
              <a:rPr lang="en-GB" dirty="0"/>
              <a:t>)</a:t>
            </a:r>
          </a:p>
          <a:p>
            <a:r>
              <a:rPr lang="en-GB" dirty="0"/>
              <a:t>Outputs an “x” (or “X”) in place of the “.”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2563016" y="4005064"/>
            <a:ext cx="417646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2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pytest.mark.xfail</a:t>
            </a:r>
            <a:endParaRPr lang="en-GB" sz="22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2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2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634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(skip)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705744"/>
          </a:xfrm>
        </p:spPr>
        <p:txBody>
          <a:bodyPr/>
          <a:lstStyle/>
          <a:p>
            <a:r>
              <a:rPr lang="en-GB" dirty="0"/>
              <a:t>It is also possible to skip tests</a:t>
            </a:r>
          </a:p>
          <a:p>
            <a:r>
              <a:rPr lang="en-GB" dirty="0"/>
              <a:t>Useful when the feature doesn’t exist yet or the test is very slow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683568" y="3001144"/>
            <a:ext cx="74888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pytest.mark.skip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000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reason=“functionality not yet implemented”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8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70779E2-5350-864A-850F-9F70861EFBFC}"/>
              </a:ext>
            </a:extLst>
          </p:cNvPr>
          <p:cNvSpPr/>
          <p:nvPr/>
        </p:nvSpPr>
        <p:spPr>
          <a:xfrm>
            <a:off x="1403648" y="4869160"/>
            <a:ext cx="6408712" cy="11323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with custom 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425824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If you have lots of tests, you can categorize them with your own markers </a:t>
            </a:r>
          </a:p>
          <a:p>
            <a:pPr lvl="1"/>
            <a:r>
              <a:rPr lang="en-GB" dirty="0"/>
              <a:t>although for custom mark names you need to register the marks “</a:t>
            </a:r>
            <a:r>
              <a:rPr lang="en-GB" dirty="0" err="1"/>
              <a:t>pytest.ini</a:t>
            </a:r>
            <a:r>
              <a:rPr lang="en-GB" dirty="0"/>
              <a:t>” </a:t>
            </a:r>
          </a:p>
          <a:p>
            <a:pPr lvl="1"/>
            <a:r>
              <a:rPr lang="en-GB" dirty="0">
                <a:hlinkClick r:id="rId2"/>
              </a:rPr>
              <a:t>https://docs.pytest.org/en/7.1.x/example/markers.html#registering-markers</a:t>
            </a:r>
            <a:r>
              <a:rPr lang="en-GB" dirty="0"/>
              <a:t> </a:t>
            </a:r>
          </a:p>
          <a:p>
            <a:r>
              <a:rPr lang="en-GB" dirty="0"/>
              <a:t>Example: </a:t>
            </a:r>
          </a:p>
          <a:p>
            <a:pPr lvl="1"/>
            <a:r>
              <a:rPr lang="en-GB" dirty="0"/>
              <a:t>Smoke tests check for really basic failure: run these frequently</a:t>
            </a:r>
          </a:p>
          <a:p>
            <a:pPr lvl="1"/>
            <a:r>
              <a:rPr lang="en-GB" dirty="0"/>
              <a:t>O</a:t>
            </a:r>
            <a:r>
              <a:rPr lang="en-DE" dirty="0"/>
              <a:t>ther tests may be many or too slow to run every time and test for more edge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709064" y="3611039"/>
            <a:ext cx="78843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pytest.mark.smoke</a:t>
            </a:r>
            <a:endParaRPr lang="en-GB" sz="20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test_something_basic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2F30D-0D6B-4C4C-B6B7-2E9C84733A93}"/>
              </a:ext>
            </a:extLst>
          </p:cNvPr>
          <p:cNvSpPr txBox="1"/>
          <p:nvPr/>
        </p:nvSpPr>
        <p:spPr>
          <a:xfrm>
            <a:off x="1403648" y="5044509"/>
            <a:ext cx="6083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smoke</a:t>
            </a:r>
          </a:p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”smoke and not slow”</a:t>
            </a:r>
          </a:p>
        </p:txBody>
      </p:sp>
    </p:spTree>
    <p:extLst>
      <p:ext uri="{BB962C8B-B14F-4D97-AF65-F5344CB8AC3E}">
        <p14:creationId xmlns:p14="http://schemas.microsoft.com/office/powerpoint/2010/main" val="4266619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Testing 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2397572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Generate data from the model with known parameters</a:t>
            </a:r>
          </a:p>
          <a:p>
            <a:pPr lvl="1"/>
            <a:r>
              <a:rPr lang="en-US" dirty="0"/>
              <a:t>E.g., linear regression: generate data as   y = a * x + b + noise</a:t>
            </a:r>
            <a:br>
              <a:rPr lang="en-US" dirty="0"/>
            </a:br>
            <a:r>
              <a:rPr lang="en-US" dirty="0"/>
              <a:t>for random a, b, and x, then test that the algorithm is able to recover a and b</a:t>
            </a:r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2132084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common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0"/>
            <a:ext cx="8229600" cy="4937125"/>
          </a:xfrm>
        </p:spPr>
        <p:txBody>
          <a:bodyPr/>
          <a:lstStyle/>
          <a:p>
            <a:r>
              <a:rPr lang="en-US" dirty="0"/>
              <a:t>Test general routines with specific ones</a:t>
            </a:r>
          </a:p>
          <a:p>
            <a:pPr lvl="1"/>
            <a:r>
              <a:rPr lang="en-US" dirty="0"/>
              <a:t>Example: test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polynomial_expansion(data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, degree)</a:t>
            </a:r>
            <a:br>
              <a:rPr lang="en-US" sz="2000" dirty="0">
                <a:latin typeface="Courier New" pitchFamily="49" charset="0"/>
                <a:cs typeface="Courier New" pitchFamily="49" charset="0"/>
              </a:rPr>
            </a:br>
            <a:r>
              <a:rPr lang="en-US" dirty="0"/>
              <a:t>with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quadratic_expansion(data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lvl="1"/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cs typeface="Courier New" pitchFamily="49" charset="0"/>
              </a:rPr>
              <a:t>Test optimized routines with brute-force approaches</a:t>
            </a:r>
          </a:p>
          <a:p>
            <a:pPr lvl="1"/>
            <a:r>
              <a:rPr lang="en-US" dirty="0">
                <a:cs typeface="Courier New" pitchFamily="49" charset="0"/>
              </a:rPr>
              <a:t>Example: test function computing analytical derivative with numerical derivative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774065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32866135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Randomness in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DE" dirty="0"/>
              <a:t>sing randomness in testing can be useful</a:t>
            </a:r>
          </a:p>
          <a:p>
            <a:pPr lvl="1"/>
            <a:r>
              <a:rPr lang="en-GB" dirty="0"/>
              <a:t>F</a:t>
            </a:r>
            <a:r>
              <a:rPr lang="en-DE" dirty="0"/>
              <a:t>or confirming generalizability and stability</a:t>
            </a:r>
          </a:p>
          <a:p>
            <a:pPr lvl="1"/>
            <a:r>
              <a:rPr lang="en-GB" dirty="0"/>
              <a:t>F</a:t>
            </a:r>
            <a:r>
              <a:rPr lang="en-DE" dirty="0"/>
              <a:t>or finding corner cases or numerical problems</a:t>
            </a:r>
          </a:p>
          <a:p>
            <a:pPr lvl="1"/>
            <a:r>
              <a:rPr lang="en-GB" dirty="0"/>
              <a:t>U</a:t>
            </a:r>
            <a:r>
              <a:rPr lang="en-DE" dirty="0"/>
              <a:t>sing Random/Sampled input data to test whether the result is as expected</a:t>
            </a:r>
          </a:p>
          <a:p>
            <a:pPr lvl="1"/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3C29BDAC-7B06-A38C-7914-53A8ECBD6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404" y="3292308"/>
            <a:ext cx="2625840" cy="26258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52E276-53DE-3B3E-0898-854AFA4E9F25}"/>
              </a:ext>
            </a:extLst>
          </p:cNvPr>
          <p:cNvSpPr txBox="1"/>
          <p:nvPr/>
        </p:nvSpPr>
        <p:spPr>
          <a:xfrm>
            <a:off x="457200" y="4005064"/>
            <a:ext cx="526692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_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(10):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 =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my_random_function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(r)</a:t>
            </a:r>
          </a:p>
        </p:txBody>
      </p:sp>
    </p:spTree>
    <p:extLst>
      <p:ext uri="{BB962C8B-B14F-4D97-AF65-F5344CB8AC3E}">
        <p14:creationId xmlns:p14="http://schemas.microsoft.com/office/powerpoint/2010/main" val="1069293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Seeds and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DE" dirty="0"/>
              <a:t>When running tests that involve radomness and some test doesn’t pass it is vital to be able to reproduce that test exactly!</a:t>
            </a:r>
          </a:p>
          <a:p>
            <a:r>
              <a:rPr lang="en-DE" dirty="0"/>
              <a:t>Computers produce pseudo-random numbers: setting a seed resets the basis for the random number generator</a:t>
            </a:r>
          </a:p>
          <a:p>
            <a:r>
              <a:rPr lang="en-DE" dirty="0"/>
              <a:t>This is essential for reproducibility</a:t>
            </a:r>
          </a:p>
          <a:p>
            <a:r>
              <a:rPr lang="en-GB" dirty="0"/>
              <a:t>A</a:t>
            </a:r>
            <a:r>
              <a:rPr lang="en-DE" dirty="0"/>
              <a:t>t a minimum, you should manually set the seed for your random test</a:t>
            </a:r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E255F-F5D9-744B-9D99-5CA2F4AA59DD}"/>
              </a:ext>
            </a:extLst>
          </p:cNvPr>
          <p:cNvSpPr txBox="1"/>
          <p:nvPr/>
        </p:nvSpPr>
        <p:spPr>
          <a:xfrm>
            <a:off x="759630" y="4490406"/>
            <a:ext cx="79271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42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 = np.random.RandomState(SEED)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random_state.rand()</a:t>
            </a:r>
          </a:p>
        </p:txBody>
      </p:sp>
    </p:spTree>
    <p:extLst>
      <p:ext uri="{BB962C8B-B14F-4D97-AF65-F5344CB8AC3E}">
        <p14:creationId xmlns:p14="http://schemas.microsoft.com/office/powerpoint/2010/main" val="12876867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265-BE39-9143-ACA3-F64DC2A5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 </a:t>
            </a:r>
            <a:r>
              <a:rPr lang="en-DE"/>
              <a:t>Pytest Solution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6FFFB-9D64-EE4D-A985-F51537481E3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DE" dirty="0"/>
              <a:t>This is not so prominent in the docs, because non-scientific coding uses random testing more rarely</a:t>
            </a:r>
          </a:p>
          <a:p>
            <a:r>
              <a:rPr lang="en-DE" dirty="0"/>
              <a:t>In scientific coding, when you deal with randomness it is very relevant</a:t>
            </a:r>
          </a:p>
          <a:p>
            <a:r>
              <a:rPr lang="en-DE" dirty="0"/>
              <a:t>What do we want?</a:t>
            </a:r>
          </a:p>
          <a:p>
            <a:pPr lvl="1"/>
            <a:r>
              <a:rPr lang="en-DE" dirty="0"/>
              <a:t>For each (random) test there should be a seed</a:t>
            </a:r>
          </a:p>
          <a:p>
            <a:pPr lvl="1"/>
            <a:r>
              <a:rPr lang="en-DE" dirty="0"/>
              <a:t>For each run of the test, the seed should be different</a:t>
            </a:r>
          </a:p>
          <a:p>
            <a:pPr lvl="1"/>
            <a:r>
              <a:rPr lang="en-GB" dirty="0"/>
              <a:t>T</a:t>
            </a:r>
            <a:r>
              <a:rPr lang="en-DE" dirty="0"/>
              <a:t>hat seed should be printed with the test result</a:t>
            </a:r>
          </a:p>
          <a:p>
            <a:pPr lvl="1"/>
            <a:r>
              <a:rPr lang="en-GB" dirty="0"/>
              <a:t>I</a:t>
            </a:r>
            <a:r>
              <a:rPr lang="en-DE" dirty="0"/>
              <a:t>t needs to be possible to explicitely run the test again with that seed!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A0052-A922-3C42-A831-D015ED17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DA3B7-CEDF-984B-A832-8462FC4C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86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2DE47-1C1F-A04E-97D5-37CEEC48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Pytest</a:t>
            </a:r>
            <a:endParaRPr lang="en-DE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4D4503A-473B-6745-8A43-903382FAA9A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772816"/>
            <a:ext cx="9037873" cy="324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38E85-9FAB-4049-8FF4-09F6264F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39C76-5345-E04A-A993-6C001FDB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1727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(minimal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209800"/>
          </a:xfrm>
        </p:spPr>
        <p:txBody>
          <a:bodyPr>
            <a:normAutofit/>
          </a:bodyPr>
          <a:lstStyle/>
          <a:p>
            <a:r>
              <a:rPr lang="en-DE" dirty="0"/>
              <a:t>Fixtures are functions that are run before the tests are executed</a:t>
            </a:r>
          </a:p>
          <a:p>
            <a:r>
              <a:rPr lang="en-GB" dirty="0"/>
              <a:t>T</a:t>
            </a:r>
            <a:r>
              <a:rPr lang="en-DE" dirty="0"/>
              <a:t>hey are defined in a file called 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conftest.py</a:t>
            </a:r>
            <a:r>
              <a:rPr lang="en-DE" dirty="0"/>
              <a:t>, in the same directory as the tests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C5DE2-1B21-D540-9A4E-7F245A136CC9}"/>
              </a:ext>
            </a:extLst>
          </p:cNvPr>
          <p:cNvSpPr txBox="1"/>
          <p:nvPr/>
        </p:nvSpPr>
        <p:spPr>
          <a:xfrm>
            <a:off x="1403648" y="3247807"/>
            <a:ext cx="65527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GB" sz="1400" dirty="0">
              <a:solidFill>
                <a:srgbClr val="88888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4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random seed for once here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en-GB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randint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14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**</a:t>
            </a:r>
            <a:r>
              <a:rPr lang="en-GB" sz="14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GB" sz="14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4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14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pytest.fixture</a:t>
            </a:r>
            <a:endParaRPr lang="en-GB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(): </a:t>
            </a:r>
          </a:p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f'Using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seed {SEED}')</a:t>
            </a:r>
          </a:p>
          <a:p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np.random.RandomState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(SEED)</a:t>
            </a:r>
          </a:p>
          <a:p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endParaRPr lang="en-GB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random_state.rand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237687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(real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onftest.py </a:t>
            </a:r>
            <a:r>
              <a:rPr lang="en-DE" dirty="0"/>
              <a:t>is a magical file! (don’t import it!)</a:t>
            </a:r>
          </a:p>
          <a:p>
            <a:r>
              <a:rPr lang="en-GB" dirty="0"/>
              <a:t>S</a:t>
            </a:r>
            <a:r>
              <a:rPr lang="en-DE" dirty="0"/>
              <a:t>ome test suites require specific or custom fixtures and plugins. They can be defined in 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conftest.py</a:t>
            </a:r>
          </a:p>
          <a:p>
            <a:r>
              <a:rPr lang="en-DE" dirty="0">
                <a:latin typeface="Gill Sans MT" panose="020B0502020104020203" pitchFamily="34" charset="77"/>
                <a:cs typeface="Courier New" panose="02070309020205020404" pitchFamily="49" charset="0"/>
              </a:rPr>
              <a:t>See the file in the repo you forked. The functions defined there select a seed for each test and allow you to pass a seed on the commandline </a:t>
            </a:r>
            <a:r>
              <a:rPr lang="en-DE">
                <a:latin typeface="Gill Sans MT" panose="020B0502020104020203" pitchFamily="34" charset="77"/>
                <a:cs typeface="Courier New" panose="02070309020205020404" pitchFamily="49" charset="0"/>
              </a:rPr>
              <a:t>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DE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123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6078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 indent="0">
              <a:buNone/>
            </a:pPr>
            <a:r>
              <a:rPr lang="en-GB" dirty="0"/>
              <a:t>a) Write a numerical fuzzing test that checks that, for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/>
              <a:t>, all starting points converge to the attractor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/>
              <a:t>.</a:t>
            </a:r>
            <a:endParaRPr lang="en-DE" dirty="0"/>
          </a:p>
          <a:p>
            <a:pPr marL="274320" lvl="1" indent="0">
              <a:buNone/>
            </a:pPr>
            <a:endParaRPr lang="en-DE" dirty="0"/>
          </a:p>
          <a:p>
            <a:pPr marL="274320" lvl="1" indent="0">
              <a:buNone/>
            </a:pPr>
            <a:r>
              <a:rPr lang="en-DE" dirty="0"/>
              <a:t>b) Add a conftest.py file to set a random seed before each run and make the failure reproducible</a:t>
            </a:r>
          </a:p>
          <a:p>
            <a:pPr marL="274320" lvl="1" indent="0">
              <a:buNone/>
            </a:pPr>
            <a:endParaRPr lang="en-DE" dirty="0"/>
          </a:p>
          <a:p>
            <a:pPr marL="274320" lvl="1" indent="0">
              <a:buNone/>
            </a:pPr>
            <a:r>
              <a:rPr lang="en-GB" dirty="0"/>
              <a:t>c) C</a:t>
            </a:r>
            <a:r>
              <a:rPr lang="en-DE" dirty="0"/>
              <a:t>heck that the console output of pytest now includes the seed!</a:t>
            </a:r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44A9-3CE8-3642-8635-D941699C48F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76" y="4437113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323528" y="4437113"/>
            <a:ext cx="2448272" cy="216024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59287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7" name="Picture 6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9B352F8A-71E1-E34C-8FFD-D4EA15F225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9" r="8421"/>
          <a:stretch/>
        </p:blipFill>
        <p:spPr>
          <a:xfrm>
            <a:off x="21119" y="1564154"/>
            <a:ext cx="9108000" cy="272717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F4E620-F8C4-C043-A008-D66A605D3CC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4571608"/>
            <a:ext cx="8229600" cy="1891248"/>
          </a:xfrm>
        </p:spPr>
        <p:txBody>
          <a:bodyPr>
            <a:normAutofit/>
          </a:bodyPr>
          <a:lstStyle/>
          <a:p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=3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=4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behaviors</a:t>
            </a:r>
            <a:endParaRPr lang="de-DE" dirty="0"/>
          </a:p>
          <a:p>
            <a:r>
              <a:rPr lang="de-DE" dirty="0" err="1">
                <a:cs typeface="Courier New" panose="02070309020205020404" pitchFamily="49" charset="0"/>
              </a:rPr>
              <a:t>Periodic</a:t>
            </a:r>
            <a:r>
              <a:rPr lang="de-DE" dirty="0">
                <a:cs typeface="Courier New" panose="02070309020205020404" pitchFamily="49" charset="0"/>
              </a:rPr>
              <a:t> vs. </a:t>
            </a:r>
            <a:r>
              <a:rPr lang="de-DE" dirty="0" err="1">
                <a:cs typeface="Courier New" panose="02070309020205020404" pitchFamily="49" charset="0"/>
              </a:rPr>
              <a:t>chaotic</a:t>
            </a:r>
            <a:endParaRPr lang="de-DE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2604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8EADA29-EF24-B448-9A94-D3393232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t="9642" r="8659" b="5315"/>
          <a:stretch/>
        </p:blipFill>
        <p:spPr>
          <a:xfrm>
            <a:off x="120866" y="1340768"/>
            <a:ext cx="8927659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091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0C911BAD-9B2F-784D-97A2-7CC3A112C5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0" t="7183" r="5947" b="7144"/>
          <a:stretch/>
        </p:blipFill>
        <p:spPr>
          <a:xfrm>
            <a:off x="216000" y="1188000"/>
            <a:ext cx="4788000" cy="47880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DBA389-D643-8C45-81FE-F404FC79E1D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860032" y="1334046"/>
            <a:ext cx="4067968" cy="4248472"/>
          </a:xfrm>
        </p:spPr>
        <p:txBody>
          <a:bodyPr>
            <a:normAutofit/>
          </a:bodyPr>
          <a:lstStyle/>
          <a:p>
            <a:r>
              <a:rPr lang="de-DE" dirty="0"/>
              <a:t>Sensitive </a:t>
            </a:r>
            <a:r>
              <a:rPr lang="de-DE" dirty="0" err="1"/>
              <a:t>Dependence</a:t>
            </a:r>
            <a:r>
              <a:rPr lang="de-DE" dirty="0"/>
              <a:t> on Initial </a:t>
            </a:r>
            <a:r>
              <a:rPr lang="de-DE" dirty="0" err="1"/>
              <a:t>Conditions</a:t>
            </a:r>
            <a:r>
              <a:rPr lang="de-DE" dirty="0"/>
              <a:t> (SDIC)</a:t>
            </a:r>
          </a:p>
          <a:p>
            <a:r>
              <a:rPr lang="de-DE" dirty="0">
                <a:cs typeface="Courier New" panose="02070309020205020404" pitchFamily="49" charset="0"/>
              </a:rPr>
              <a:t>Even </a:t>
            </a:r>
            <a:r>
              <a:rPr lang="de-DE" dirty="0" err="1">
                <a:cs typeface="Courier New" panose="02070309020205020404" pitchFamily="49" charset="0"/>
              </a:rPr>
              <a:t>seeds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that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are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very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close</a:t>
            </a:r>
            <a:r>
              <a:rPr lang="de-DE" dirty="0">
                <a:cs typeface="Courier New" panose="02070309020205020404" pitchFamily="49" charset="0"/>
              </a:rPr>
              <a:t>, </a:t>
            </a:r>
            <a:r>
              <a:rPr lang="de-DE" dirty="0" err="1">
                <a:cs typeface="Courier New" panose="02070309020205020404" pitchFamily="49" charset="0"/>
              </a:rPr>
              <a:t>quickly</a:t>
            </a:r>
            <a:r>
              <a:rPr lang="de-DE" dirty="0">
                <a:cs typeface="Courier New" panose="02070309020205020404" pitchFamily="49" charset="0"/>
              </a:rPr>
              <a:t> find </a:t>
            </a:r>
            <a:r>
              <a:rPr lang="de-DE" dirty="0" err="1">
                <a:cs typeface="Courier New" panose="02070309020205020404" pitchFamily="49" charset="0"/>
              </a:rPr>
              <a:t>completely</a:t>
            </a:r>
            <a:r>
              <a:rPr lang="de-DE" dirty="0">
                <a:cs typeface="Courier New" panose="02070309020205020404" pitchFamily="49" charset="0"/>
              </a:rPr>
              <a:t> different </a:t>
            </a:r>
            <a:r>
              <a:rPr lang="de-DE" dirty="0" err="1">
                <a:cs typeface="Courier New" panose="02070309020205020404" pitchFamily="49" charset="0"/>
              </a:rPr>
              <a:t>itineraries</a:t>
            </a:r>
            <a:endParaRPr lang="de-DE" dirty="0">
              <a:cs typeface="Courier New" panose="02070309020205020404" pitchFamily="49" charset="0"/>
            </a:endParaRPr>
          </a:p>
          <a:p>
            <a:r>
              <a:rPr lang="de-DE" dirty="0">
                <a:cs typeface="Courier New" panose="02070309020205020404" pitchFamily="49" charset="0"/>
              </a:rPr>
              <a:t>Butterfly </a:t>
            </a:r>
            <a:r>
              <a:rPr lang="de-DE" dirty="0" err="1">
                <a:cs typeface="Courier New" panose="02070309020205020404" pitchFamily="49" charset="0"/>
              </a:rPr>
              <a:t>effect</a:t>
            </a:r>
            <a:endParaRPr lang="de-DE" dirty="0">
              <a:cs typeface="Courier New" panose="02070309020205020404" pitchFamily="49" charset="0"/>
            </a:endParaRPr>
          </a:p>
        </p:txBody>
      </p:sp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5EC068AC-3398-8F4C-AEFC-4D81FF82ED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4" b="2214"/>
          <a:stretch/>
        </p:blipFill>
        <p:spPr>
          <a:xfrm>
            <a:off x="5638800" y="3715005"/>
            <a:ext cx="3505200" cy="29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5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Exercise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C38B2-9D8A-E945-8AD1-0A4960ED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D5751-0F68-AB46-BE28-558729DE6CC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19200"/>
            <a:ext cx="8892480" cy="50181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Some r values for 3 &lt; r &lt; 4 have some interesting properties: a chaotic trajectory neither diverges nor converges.</a:t>
            </a:r>
          </a:p>
          <a:p>
            <a:pPr marL="274320" lvl="1" indent="0">
              <a:buNone/>
            </a:pPr>
            <a:br>
              <a:rPr lang="en-GB" dirty="0"/>
            </a:br>
            <a:r>
              <a:rPr lang="en-GB" dirty="0"/>
              <a:t>a) Use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plot_bifurcation</a:t>
            </a:r>
            <a:r>
              <a:rPr lang="en-GB" dirty="0"/>
              <a:t> function from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plot_logfun</a:t>
            </a:r>
            <a:r>
              <a:rPr lang="en-GB" dirty="0"/>
              <a:t> module using your implementation of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GB" dirty="0"/>
              <a:t> and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/>
              <a:t> to look at the bifurcation diagram. The script generates an output image,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bifurcation_diagram.png</a:t>
            </a:r>
            <a:endParaRPr lang="en-GB" dirty="0"/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/>
              <a:t>b) Write a test that checks for chaotic </a:t>
            </a:r>
            <a:r>
              <a:rPr lang="en-GB" dirty="0" err="1"/>
              <a:t>behavior</a:t>
            </a:r>
            <a:r>
              <a:rPr lang="en-GB" dirty="0"/>
              <a:t> when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r=3.8</a:t>
            </a:r>
            <a:r>
              <a:rPr lang="en-GB" dirty="0"/>
              <a:t>. Run the logistic map for 100000 iterations and verify the conditions for chaotic </a:t>
            </a:r>
            <a:r>
              <a:rPr lang="en-GB" dirty="0" err="1"/>
              <a:t>behavior</a:t>
            </a:r>
            <a:r>
              <a:rPr lang="en-GB" dirty="0"/>
              <a:t>:</a:t>
            </a:r>
            <a:br>
              <a:rPr lang="en-GB" dirty="0"/>
            </a:br>
            <a:endParaRPr lang="en-GB" dirty="0"/>
          </a:p>
          <a:p>
            <a:pPr marL="548640" lvl="2" indent="0">
              <a:buNone/>
            </a:pPr>
            <a:r>
              <a:rPr lang="en-GB" dirty="0"/>
              <a:t>1) The function is deterministic: </a:t>
            </a:r>
            <a:r>
              <a:rPr lang="en-GB" i="1" dirty="0"/>
              <a:t>this does not need to be tested in this case</a:t>
            </a:r>
          </a:p>
          <a:p>
            <a:pPr marL="548640" lvl="2" indent="0">
              <a:buNone/>
            </a:pPr>
            <a:r>
              <a:rPr lang="en-GB" dirty="0"/>
              <a:t>2) Orbits must be bounded: check that all values are between 0 and 1</a:t>
            </a:r>
          </a:p>
          <a:p>
            <a:pPr marL="548640" lvl="2" indent="0">
              <a:buNone/>
            </a:pPr>
            <a:r>
              <a:rPr lang="en-GB" dirty="0"/>
              <a:t>3) Orbits must be aperiodic: check that the last 1000 values are all different</a:t>
            </a:r>
          </a:p>
          <a:p>
            <a:pPr marL="548640" lvl="2" indent="0">
              <a:buNone/>
            </a:pPr>
            <a:r>
              <a:rPr lang="en-GB" dirty="0"/>
              <a:t>4) Sensitive dependence on initial conditions: </a:t>
            </a:r>
            <a:r>
              <a:rPr lang="en-GB" i="1" dirty="0"/>
              <a:t>this is the bonus exercise (in readme)</a:t>
            </a:r>
          </a:p>
          <a:p>
            <a:pPr marL="274320" lvl="1" indent="0">
              <a:buNone/>
            </a:pPr>
            <a:br>
              <a:rPr lang="en-GB" dirty="0"/>
            </a:br>
            <a:r>
              <a:rPr lang="en-GB" dirty="0"/>
              <a:t>The test should check conditions 2) and 3)!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B6AE5-089C-8D47-A20C-EF24F753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FB865-37EF-674F-8049-1DE594EB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96E544-3B56-EF46-8DC8-4A94BEABEDC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9989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Immediately</a:t>
            </a:r>
            <a:r>
              <a:rPr lang="en-US"/>
              <a:t>:  Always </a:t>
            </a:r>
            <a:r>
              <a:rPr lang="en-US" dirty="0"/>
              <a:t>be confident that your results are correct, whether your approach works of not</a:t>
            </a:r>
          </a:p>
          <a:p>
            <a:r>
              <a:rPr lang="en-US" dirty="0"/>
              <a:t>In the future: save your future 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me during the week and I’ll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552673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Good programming practices, with testing in the front line, make us confident about our results, and efficient at navigating our research projects</a:t>
            </a:r>
          </a:p>
          <a:p>
            <a:r>
              <a:rPr lang="en-GB" dirty="0"/>
              <a:t>The agile programming cycle gives you intermediate goals to build upon</a:t>
            </a:r>
          </a:p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19697389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Recommended reading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132856"/>
            <a:ext cx="2352367" cy="29523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2132856"/>
            <a:ext cx="2355484" cy="29523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176" y="2132856"/>
            <a:ext cx="2273475" cy="2952328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5549975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60248" y="2705375"/>
            <a:ext cx="8229600" cy="990600"/>
          </a:xfrm>
        </p:spPr>
        <p:txBody>
          <a:bodyPr anchor="ctr">
            <a:normAutofit/>
          </a:bodyPr>
          <a:lstStyle/>
          <a:p>
            <a:pPr algn="ctr"/>
            <a:r>
              <a:rPr lang="en-GB" sz="5400" dirty="0"/>
              <a:t>Thank you!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561727"/>
          </a:xfrm>
        </p:spPr>
        <p:txBody>
          <a:bodyPr>
            <a:normAutofit/>
          </a:bodyPr>
          <a:lstStyle/>
          <a:p>
            <a:r>
              <a:rPr lang="en-US" sz="2100" dirty="0"/>
              <a:t>Start with simple, general case</a:t>
            </a:r>
          </a:p>
          <a:p>
            <a:pPr lvl="1"/>
            <a:r>
              <a:rPr lang="en-US" sz="1900" dirty="0"/>
              <a:t>Take a realistic scenario for your code, try to reduce it to a simple example</a:t>
            </a:r>
          </a:p>
          <a:p>
            <a:r>
              <a:rPr lang="en-US" sz="2100" dirty="0"/>
              <a:t>Tests for ‘lower’ method of strings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7606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en-US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HeLlO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string.lower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 dirty="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respond to corner case with special behavior, or raise meaningful exception?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04056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test_lower_empty_string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string.lower()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39552" y="5157192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urier New"/>
                <a:cs typeface="Courier New"/>
              </a:rPr>
              <a:t>string = 'hi'</a:t>
            </a:r>
          </a:p>
          <a:p>
            <a:pPr lvl="1"/>
            <a:r>
              <a:rPr lang="en-US" sz="1900" dirty="0"/>
              <a:t>symbols:                </a:t>
            </a:r>
            <a:r>
              <a:rPr lang="en-US" sz="1900" dirty="0">
                <a:latin typeface="Courier New"/>
                <a:cs typeface="Courier New"/>
              </a:rPr>
              <a:t>string = '123 (!'</a:t>
            </a:r>
          </a:p>
          <a:p>
            <a:pPr lvl="1"/>
            <a:endParaRPr lang="en-US" sz="19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Common testing pattern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400" dirty="0"/>
              <a:t>Often these cases are collected in a single test:</a:t>
            </a:r>
            <a:endParaRPr lang="en-US" sz="2100" dirty="0"/>
          </a:p>
        </p:txBody>
      </p:sp>
      <p:sp>
        <p:nvSpPr>
          <p:cNvPr id="10" name="TextBox 9"/>
          <p:cNvSpPr txBox="1"/>
          <p:nvPr/>
        </p:nvSpPr>
        <p:spPr>
          <a:xfrm>
            <a:off x="971600" y="2276872"/>
            <a:ext cx="7162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Given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Each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test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case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is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a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tuple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of (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input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expected_result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)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test_cases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 [(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HeLlO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)]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for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string,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expected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in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test_cases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: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When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output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string.lower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 err="1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output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==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expected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pl-PL" sz="1400" dirty="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Parametrize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993776"/>
          </a:xfrm>
        </p:spPr>
        <p:txBody>
          <a:bodyPr/>
          <a:lstStyle/>
          <a:p>
            <a:r>
              <a:rPr lang="en-DE" dirty="0"/>
              <a:t>Sometimes you want to run the same test multiple times with different values</a:t>
            </a:r>
          </a:p>
          <a:p>
            <a:r>
              <a:rPr lang="en-GB" dirty="0"/>
              <a:t>Option 1: for loop in your test</a:t>
            </a:r>
          </a:p>
          <a:p>
            <a:r>
              <a:rPr lang="en-GB" dirty="0"/>
              <a:t>Option 2: parametrize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E81919-2DDE-AF42-9689-4F177E2C3EEA}"/>
              </a:ext>
            </a:extLst>
          </p:cNvPr>
          <p:cNvSpPr txBox="1"/>
          <p:nvPr/>
        </p:nvSpPr>
        <p:spPr>
          <a:xfrm>
            <a:off x="700587" y="3645025"/>
            <a:ext cx="77428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("a", [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]) </a:t>
            </a:r>
          </a:p>
          <a:p>
            <a:r>
              <a:rPr lang="en-GB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test_addition_increases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(a): </a:t>
            </a:r>
          </a:p>
          <a:p>
            <a:r>
              <a:rPr lang="en-GB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endParaRPr lang="en-GB" dirty="0">
              <a:solidFill>
                <a:srgbClr val="D4D4D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99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CC58F-E090-D34D-85F4-0A7380E0C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Parametrize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85C21-F79C-E449-A60A-2B23A19C4CE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990600"/>
          </a:xfrm>
        </p:spPr>
        <p:txBody>
          <a:bodyPr/>
          <a:lstStyle/>
          <a:p>
            <a:r>
              <a:rPr lang="en-DE" dirty="0"/>
              <a:t>… is also useful when you want to test different cases and their outcomes!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2CDE8-4AD6-914B-AEE9-DA0E40FD1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6C6E4-EB1C-F64A-947A-925A66143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3DD6C-E1D1-F34C-BC47-6E4C8852B03D}"/>
              </a:ext>
            </a:extLst>
          </p:cNvPr>
          <p:cNvSpPr txBox="1"/>
          <p:nvPr/>
        </p:nvSpPr>
        <p:spPr>
          <a:xfrm>
            <a:off x="323528" y="2636913"/>
            <a:ext cx="87129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("string, expected",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	   [('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'hello world’),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	    ('hi', 'hi’),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('','')])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test_lower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(string, expected): </a:t>
            </a:r>
          </a:p>
          <a:p>
            <a: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When</a:t>
            </a:r>
            <a:b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	output </a:t>
            </a:r>
            <a:r>
              <a:rPr lang="en-GB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GB" sz="16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lower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Then</a:t>
            </a:r>
            <a:b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GB" sz="16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output </a:t>
            </a:r>
            <a:r>
              <a:rPr lang="en-GB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expected</a:t>
            </a:r>
            <a:endParaRPr lang="en-DE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1868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51366</TotalTime>
  <Words>2783</Words>
  <Application>Microsoft Macintosh PowerPoint</Application>
  <PresentationFormat>On-screen Show (4:3)</PresentationFormat>
  <Paragraphs>301</Paragraphs>
  <Slides>35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Cambria Math</vt:lpstr>
      <vt:lpstr>Courier New</vt:lpstr>
      <vt:lpstr>Gill Sans MT</vt:lpstr>
      <vt:lpstr>Wingdings</vt:lpstr>
      <vt:lpstr>Wingdings 3</vt:lpstr>
      <vt:lpstr>Origin</vt:lpstr>
      <vt:lpstr>Testing scientific code, Part II Because you’re worth it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testing pattern</vt:lpstr>
      <vt:lpstr>Parametrize</vt:lpstr>
      <vt:lpstr>Parametrize</vt:lpstr>
      <vt:lpstr>Excursion: Logistic Map</vt:lpstr>
      <vt:lpstr>Excursion: Logistic Map</vt:lpstr>
      <vt:lpstr>Excursion: Logistic Map</vt:lpstr>
      <vt:lpstr>Hands-on!</vt:lpstr>
      <vt:lpstr>Marking tests (xfail)</vt:lpstr>
      <vt:lpstr>Marking tests (skip)</vt:lpstr>
      <vt:lpstr>Marking tests with custom markers</vt:lpstr>
      <vt:lpstr>PowerPoint Presentation</vt:lpstr>
      <vt:lpstr>Strategies for testing learning algorithms</vt:lpstr>
      <vt:lpstr>Other common cases</vt:lpstr>
      <vt:lpstr>Randomness in Testing</vt:lpstr>
      <vt:lpstr>Random Seeds and Reproducibility</vt:lpstr>
      <vt:lpstr>A Pytest Solution</vt:lpstr>
      <vt:lpstr>Pytest</vt:lpstr>
      <vt:lpstr>Fixtures (minimal solution)</vt:lpstr>
      <vt:lpstr>Fixtures (real solution)</vt:lpstr>
      <vt:lpstr>Hands On!</vt:lpstr>
      <vt:lpstr>Excursion: Logistic Equation</vt:lpstr>
      <vt:lpstr>Excursion: Logistic Equation</vt:lpstr>
      <vt:lpstr>Excursion: Logistic Equation</vt:lpstr>
      <vt:lpstr>Hands on!</vt:lpstr>
      <vt:lpstr>Testing is good for your self-esteem</vt:lpstr>
      <vt:lpstr>Final thoughts</vt:lpstr>
      <vt:lpstr>Recommended reading</vt:lpstr>
      <vt:lpstr>Thank you!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Lisa Schwetlick</cp:lastModifiedBy>
  <cp:revision>995</cp:revision>
  <cp:lastPrinted>2018-09-04T04:56:03Z</cp:lastPrinted>
  <dcterms:created xsi:type="dcterms:W3CDTF">2010-10-01T16:09:12Z</dcterms:created>
  <dcterms:modified xsi:type="dcterms:W3CDTF">2022-09-02T12:14:46Z</dcterms:modified>
</cp:coreProperties>
</file>